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0"/>
            <a:ext cx="6952488" cy="10377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216" y="3589766"/>
            <a:ext cx="25742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Fig.4.7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unit ramp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8528" y="3589766"/>
            <a:ext cx="25230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Fig.4.8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ramp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3289" y="3793982"/>
            <a:ext cx="29399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delayed 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advanced 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5809" y="387083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7309" y="387083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103098"/>
            <a:ext cx="6924799" cy="1398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pulse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 step. Calculate its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 and sketch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  <a:p>
            <a:pPr marL="0" marR="0">
              <a:lnSpc>
                <a:spcPts val="1554"/>
              </a:lnSpc>
              <a:spcBef>
                <a:spcPts val="245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  <a:r>
              <a:rPr sz="1400" b="1" spc="4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pulse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4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gate</a:t>
            </a:r>
          </a:p>
          <a:p>
            <a:pPr marL="0" marR="0">
              <a:lnSpc>
                <a:spcPts val="1554"/>
              </a:lnSpc>
              <a:spcBef>
                <a:spcPts val="24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function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switches</a:t>
            </a:r>
          </a:p>
          <a:p>
            <a:pPr marL="0" marR="0">
              <a:lnSpc>
                <a:spcPts val="1645"/>
              </a:lnSpc>
              <a:spcBef>
                <a:spcPts val="2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 spc="75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switches off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another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spc="36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6391265"/>
            <a:ext cx="4959693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gate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2푠</a:t>
            </a:r>
            <a:r>
              <a:rPr sz="1400" spc="95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switches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off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VDMEIQ+Cambria Math"/>
                <a:cs typeface="VDMEIQ+Cambria Math"/>
              </a:rPr>
              <a:t>5푠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6878812"/>
            <a:ext cx="5157104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(a).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figure,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evident that</a:t>
            </a:r>
          </a:p>
          <a:p>
            <a:pPr marL="0" marR="0">
              <a:lnSpc>
                <a:spcPts val="1645"/>
              </a:lnSpc>
              <a:spcBef>
                <a:spcPts val="1254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DMEIQ+Cambria Math"/>
                <a:cs typeface="VDMEIQ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VDMEIQ+Cambria Math"/>
                <a:cs typeface="VDMEIQ+Cambria Math"/>
              </a:rPr>
              <a:t>10푢(푡</a:t>
            </a:r>
            <a:r>
              <a:rPr sz="1400" spc="1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− 2) − </a:t>
            </a:r>
            <a:r>
              <a:rPr sz="1400" spc="10">
                <a:solidFill>
                  <a:srgbClr val="000000"/>
                </a:solidFill>
                <a:latin typeface="VDMEIQ+Cambria Math"/>
                <a:cs typeface="VDMEIQ+Cambria Math"/>
              </a:rPr>
              <a:t>10푢(푡</a:t>
            </a:r>
            <a:r>
              <a:rPr sz="1400" spc="15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− 5)</a:t>
            </a:r>
            <a:r>
              <a:rPr sz="1400" spc="7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10[푢(푡</a:t>
            </a:r>
            <a:r>
              <a:rPr sz="1400" spc="30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− 2) − </a:t>
            </a:r>
            <a:r>
              <a:rPr sz="1400" spc="21">
                <a:solidFill>
                  <a:srgbClr val="000000"/>
                </a:solidFill>
                <a:latin typeface="VDMEIQ+Cambria Math"/>
                <a:cs typeface="VDMEIQ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 − 5)]</a:t>
            </a:r>
          </a:p>
          <a:p>
            <a:pPr marL="0" marR="0">
              <a:lnSpc>
                <a:spcPts val="1554"/>
              </a:lnSpc>
              <a:spcBef>
                <a:spcPts val="123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derivative of this gives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69253" y="6878812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955357"/>
            <a:ext cx="342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DMEIQ+Cambria Math"/>
                <a:cs typeface="VDMEIQ+Cambria Math"/>
              </a:rPr>
              <a:t>푑ꢀ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7064" y="8011277"/>
            <a:ext cx="22857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VDMEIQ+Cambria Math"/>
                <a:cs typeface="VDMEIQ+Cambria Math"/>
              </a:rPr>
              <a:t>10[훿(푡</a:t>
            </a:r>
            <a:r>
              <a:rPr sz="1400" spc="12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− 2) − </a:t>
            </a:r>
            <a:r>
              <a:rPr sz="1400" spc="31">
                <a:solidFill>
                  <a:srgbClr val="000000"/>
                </a:solidFill>
                <a:latin typeface="VDMEIQ+Cambria Math"/>
                <a:cs typeface="VDMEIQ+Cambria Math"/>
              </a:rPr>
              <a:t>훿(푡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 − 5)]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8640" y="8150428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DMEIQ+Cambria Math"/>
                <a:cs typeface="VDMEIQ+Cambria Math"/>
              </a:rPr>
              <a:t>푑ꢁ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433673"/>
            <a:ext cx="7456437" cy="943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2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</a:t>
            </a:r>
            <a:r>
              <a:rPr sz="1400" spc="2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26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</a:t>
            </a:r>
            <a:r>
              <a:rPr sz="1400" spc="25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directly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</a:t>
            </a:r>
            <a:r>
              <a:rPr sz="1400" spc="26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simply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observing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2푠</a:t>
            </a:r>
            <a:r>
              <a:rPr sz="1400" spc="95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leading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VDMEIQ+Cambria Math"/>
                <a:cs typeface="VDMEIQ+Cambria Math"/>
              </a:rPr>
              <a:t>10훿(푡</a:t>
            </a:r>
            <a:r>
              <a:rPr sz="1400" spc="25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− 2)</a:t>
            </a:r>
            <a:r>
              <a:rPr sz="1400" spc="54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VDMEIQ+Cambria Math"/>
                <a:cs typeface="VDMEIQ+Cambria Math"/>
              </a:rPr>
              <a:t>5푠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there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sudden decrease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푉</a:t>
            </a:r>
            <a:r>
              <a:rPr sz="1400" spc="8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leading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−10푉</a:t>
            </a:r>
            <a:r>
              <a:rPr sz="1400" spc="3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VDMEIQ+Cambria Math"/>
                <a:cs typeface="VDMEIQ+Cambria Math"/>
              </a:rPr>
              <a:t>훿(푡</a:t>
            </a:r>
            <a:r>
              <a:rPr sz="1400">
                <a:solidFill>
                  <a:srgbClr val="000000"/>
                </a:solidFill>
                <a:latin typeface="VDMEIQ+Cambria Math"/>
                <a:cs typeface="VDMEIQ+Cambria Math"/>
              </a:rPr>
              <a:t> − 5)</a:t>
            </a:r>
            <a:r>
              <a:rPr sz="1400" spc="27">
                <a:solidFill>
                  <a:srgbClr val="000000"/>
                </a:solidFill>
                <a:latin typeface="VDMEIQ+Cambria Math"/>
                <a:cs typeface="VDMEI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7464" cy="169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familiar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푛</a:t>
            </a:r>
            <a:r>
              <a:rPr sz="1500" spc="284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discussed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response,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</a:p>
          <a:p>
            <a:pPr marL="0" marR="0">
              <a:lnSpc>
                <a:spcPts val="1645"/>
              </a:lnSpc>
              <a:spcBef>
                <a:spcPts val="1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9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푓</a:t>
            </a:r>
            <a:r>
              <a:rPr sz="1500" spc="117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forced</a:t>
            </a:r>
            <a:r>
              <a:rPr sz="1400" i="1" spc="6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2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force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case)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represents</a:t>
            </a:r>
          </a:p>
          <a:p>
            <a:pPr marL="0" marR="0">
              <a:lnSpc>
                <a:spcPts val="1554"/>
              </a:lnSpc>
              <a:spcBef>
                <a:spcPts val="2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forced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excitation.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eventually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dies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forced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response,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leaving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state component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forced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763377"/>
            <a:ext cx="7195556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 way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looking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complete response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break into two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components—one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temporary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permanent,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i.e.,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193270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553067"/>
            <a:ext cx="118312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푡</a:t>
            </a:r>
            <a:r>
              <a:rPr sz="1500" spc="1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푠푠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2823" y="4609322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871583"/>
            <a:ext cx="19281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(푉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푉</a:t>
            </a:r>
            <a:r>
              <a:rPr sz="14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)푒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11958" y="4855286"/>
            <a:ext cx="4679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ꢀ푡/휏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86863" y="4871583"/>
            <a:ext cx="1111243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400" spc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푉</a:t>
            </a:r>
          </a:p>
          <a:p>
            <a:pPr marL="38861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푠푠</a:t>
            </a:r>
            <a:r>
              <a:rPr sz="1000" spc="2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푠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60068" y="495739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푡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01977" y="4957394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표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67738" y="4957394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HUOML+Cambria Math"/>
                <a:cs typeface="CHUOML+Cambria Math"/>
              </a:rPr>
              <a:t>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241915"/>
            <a:ext cx="7379399" cy="723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transient response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푡</a:t>
            </a:r>
            <a:r>
              <a:rPr sz="1500" spc="51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temporary; it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portion of the complete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decays</a:t>
            </a:r>
          </a:p>
          <a:p>
            <a:pPr marL="0" marR="0">
              <a:lnSpc>
                <a:spcPts val="1554"/>
              </a:lnSpc>
              <a:spcBef>
                <a:spcPts val="1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zero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approaches infinity. Thus,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881115"/>
            <a:ext cx="7454848" cy="924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2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transient</a:t>
            </a:r>
            <a:r>
              <a:rPr sz="1400" spc="21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response</a:t>
            </a:r>
            <a:r>
              <a:rPr sz="1400" spc="221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9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circuit’s</a:t>
            </a:r>
            <a:r>
              <a:rPr sz="1400" spc="21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temporary</a:t>
            </a:r>
            <a:r>
              <a:rPr sz="1400" spc="20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sz="1400" spc="20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1400" spc="21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1400" spc="2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die</a:t>
            </a:r>
            <a:r>
              <a:rPr sz="1400" spc="2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r>
              <a:rPr sz="1400" spc="2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time.</a:t>
            </a:r>
          </a:p>
          <a:p>
            <a:pPr marL="0" marR="0">
              <a:lnSpc>
                <a:spcPts val="1645"/>
              </a:lnSpc>
              <a:spcBef>
                <a:spcPts val="19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steady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77">
                <a:solidFill>
                  <a:srgbClr val="000000"/>
                </a:solidFill>
                <a:latin typeface="CHUOML+Cambria Math"/>
                <a:cs typeface="CHUOML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CHUOML+Cambria Math"/>
                <a:cs typeface="CHUOML+Cambria Math"/>
              </a:rPr>
              <a:t>푠푠</a:t>
            </a:r>
            <a:r>
              <a:rPr sz="1500" spc="57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complete response that remains after the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6563344"/>
            <a:ext cx="29923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 reponse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died out. Thus,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944867"/>
            <a:ext cx="7456635" cy="160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steady-state</a:t>
            </a:r>
            <a:r>
              <a:rPr sz="1400" spc="35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response</a:t>
            </a:r>
            <a:r>
              <a:rPr sz="1400" spc="37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34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behavior</a:t>
            </a:r>
            <a:r>
              <a:rPr sz="1400" spc="3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35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3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35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6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long</a:t>
            </a:r>
            <a:r>
              <a:rPr sz="1400" spc="35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sz="1400" spc="3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after</a:t>
            </a:r>
            <a:r>
              <a:rPr sz="1400" spc="37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external excitation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applied.</a:t>
            </a:r>
          </a:p>
          <a:p>
            <a:pPr marL="0" marR="0">
              <a:lnSpc>
                <a:spcPts val="1550"/>
              </a:lnSpc>
              <a:spcBef>
                <a:spcPts val="1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decomposition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8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responses, while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 decomposition is in terms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permanency of the responses.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certain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conditions,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can be said about the forced response and steady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response.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8445865"/>
            <a:ext cx="67574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Whichever way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look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it, the complete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(5.6)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written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796986"/>
            <a:ext cx="4011700" cy="69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CHUOML+Cambria Math"/>
                <a:cs typeface="CHUOML+Cambria Math"/>
              </a:rPr>
              <a:t>푣(ꢁ)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CHUOML+Cambria Math"/>
                <a:cs typeface="CHUOML+Cambria Math"/>
              </a:rPr>
              <a:t>푣(∞)</a:t>
            </a:r>
            <a:r>
              <a:rPr sz="14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+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CHUOML+Cambria Math"/>
                <a:cs typeface="CHUOML+Cambria Math"/>
              </a:rPr>
              <a:t>[푣(푂)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−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CHUOML+Cambria Math"/>
                <a:cs typeface="CHUOML+Cambria Math"/>
              </a:rPr>
              <a:t>푣(∞)]푒</a:t>
            </a:r>
            <a:r>
              <a:rPr sz="1500" baseline="36856">
                <a:solidFill>
                  <a:srgbClr val="000000"/>
                </a:solidFill>
                <a:latin typeface="CHUOML+Cambria Math"/>
                <a:cs typeface="CHUOML+Cambria Math"/>
              </a:rPr>
              <a:t>ꢀ푡/휏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CHUOML+Cambria Math"/>
                <a:cs typeface="CHUOML+Cambria Math"/>
              </a:rPr>
              <a:t>푣(푂)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ꢁ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0</a:t>
            </a:r>
            <a:r>
              <a:rPr sz="1500" baseline="36857">
                <a:solidFill>
                  <a:srgbClr val="000000"/>
                </a:solidFill>
                <a:latin typeface="CHUOML+Cambria Math"/>
                <a:cs typeface="CHUOML+Cambria Math"/>
              </a:rPr>
              <a:t>ꢂ</a:t>
            </a:r>
            <a:r>
              <a:rPr sz="1500" spc="182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57648" y="8814673"/>
            <a:ext cx="2835154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3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(5.13)</a:t>
            </a:r>
          </a:p>
          <a:p>
            <a:pPr marL="0" marR="0">
              <a:lnSpc>
                <a:spcPts val="1554"/>
              </a:lnSpc>
              <a:spcBef>
                <a:spcPts val="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92828" y="9019022"/>
            <a:ext cx="6698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CHUOML+Cambria Math"/>
                <a:cs typeface="CHUOML+Cambria Math"/>
              </a:rPr>
              <a:t>푣(∞)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78982" y="9019022"/>
            <a:ext cx="3259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‐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9259763"/>
            <a:ext cx="56275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of an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HUOML+Cambria Math"/>
                <a:cs typeface="CHUOML+Cambria Math"/>
              </a:rPr>
              <a:t>푅퐶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requires three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things: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90904" y="9625523"/>
            <a:ext cx="30871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capacitor voltage </a:t>
            </a:r>
            <a:r>
              <a:rPr sz="1400" spc="25">
                <a:solidFill>
                  <a:srgbClr val="000000"/>
                </a:solidFill>
                <a:latin typeface="CHUOML+Cambria Math"/>
                <a:cs typeface="CHUOML+Cambria Math"/>
              </a:rPr>
              <a:t>푣(푂)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4473686"/>
            <a:ext cx="665301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Decomposition of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pulse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pulse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854686"/>
            <a:ext cx="7397160" cy="896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the current pulse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 of the unit step.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 integral 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  <a:p>
            <a:pPr marL="50292" marR="0">
              <a:lnSpc>
                <a:spcPts val="1645"/>
              </a:lnSpc>
              <a:spcBef>
                <a:spcPts val="15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spc="10">
                <a:solidFill>
                  <a:srgbClr val="000000"/>
                </a:solidFill>
                <a:latin typeface="UIPPDP+Cambria Math"/>
                <a:cs typeface="UIPPDP+Cambria Math"/>
              </a:rPr>
              <a:t>10[푢(푡)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UIPPDP+Cambria Math"/>
                <a:cs typeface="UIPPDP+Cambria Math"/>
              </a:rPr>
              <a:t>2푢(푡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2)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UIPPDP+Cambria Math"/>
                <a:cs typeface="UIPPDP+Cambria Math"/>
              </a:rPr>
              <a:t>푢(푡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4)],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UIPPDP+Cambria Math"/>
                <a:cs typeface="UIPPDP+Cambria Math"/>
              </a:rPr>
              <a:t>10[푟(푡)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UIPPDP+Cambria Math"/>
                <a:cs typeface="UIPPDP+Cambria Math"/>
              </a:rPr>
              <a:t>2푟(푡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2)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+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UIPPDP+Cambria Math"/>
                <a:cs typeface="UIPPDP+Cambria Math"/>
              </a:rPr>
              <a:t>푟(푡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IPPDP+Cambria Math"/>
                <a:cs typeface="UIPPDP+Cambria Math"/>
              </a:rPr>
              <a:t>4)]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See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10766" y="7172944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82514" y="7172944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7560040"/>
            <a:ext cx="7402413" cy="70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7: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sawtooth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singularity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functions.</a:t>
            </a:r>
          </a:p>
          <a:p>
            <a:pPr marL="0" marR="0">
              <a:lnSpc>
                <a:spcPts val="1554"/>
              </a:lnSpc>
              <a:spcBef>
                <a:spcPts val="1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155924"/>
            <a:ext cx="5214939" cy="93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problem.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</a:p>
          <a:p>
            <a:pPr marL="0" marR="0">
              <a:lnSpc>
                <a:spcPts val="1554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mere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observation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methods involve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 graphical manipulations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function.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20485" y="9712258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7424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</a:t>
            </a:r>
            <a:r>
              <a:rPr sz="1400" b="1" spc="15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00" b="1" spc="17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looking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189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hard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function </a:t>
            </a:r>
            <a:r>
              <a:rPr sz="1400" spc="23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 combination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singularity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functions. So 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777482"/>
            <a:ext cx="22128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(푡)</a:t>
            </a:r>
            <a:r>
              <a:rPr sz="1400" spc="-15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+ 푣</a:t>
            </a:r>
            <a:r>
              <a:rPr sz="1400" spc="322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(푡)</a:t>
            </a:r>
            <a:r>
              <a:rPr sz="1400" spc="-17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+ 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15328" y="1835261"/>
            <a:ext cx="4754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9024" y="18632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VAHOW+Cambria Math"/>
                <a:cs typeface="LVAHOW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8573" y="18632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VAHOW+Cambria Math"/>
                <a:cs typeface="LVAHOW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085330"/>
            <a:ext cx="636070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function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41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spc="56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1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(푡)</a:t>
            </a:r>
            <a:r>
              <a:rPr sz="1400" spc="18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ramp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of slope 5,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that is,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457186"/>
            <a:ext cx="130107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41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spc="56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1</a:t>
            </a:r>
            <a:r>
              <a:rPr sz="1400" spc="17">
                <a:solidFill>
                  <a:srgbClr val="000000"/>
                </a:solidFill>
                <a:latin typeface="LVAHOW+Cambria Math"/>
                <a:cs typeface="LVAHOW+Cambria Math"/>
              </a:rPr>
              <a:t>(푡)</a:t>
            </a:r>
            <a:r>
              <a:rPr sz="1400" spc="6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5푟(푡)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15328" y="2514965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95195" y="4838055"/>
            <a:ext cx="36518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Partial decomposition of </a:t>
            </a:r>
            <a:r>
              <a:rPr sz="1400" spc="28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5566527"/>
            <a:ext cx="72239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 spc="28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goes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infinity, we need another function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ꢀ푠</a:t>
            </a:r>
            <a:r>
              <a:rPr sz="1400" spc="60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order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</a:t>
            </a:r>
            <a:r>
              <a:rPr sz="1400" spc="23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5805795"/>
            <a:ext cx="737977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function be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spc="44" baseline="-20714">
                <a:solidFill>
                  <a:srgbClr val="000000"/>
                </a:solidFill>
                <a:latin typeface="LVAHOW+Cambria Math"/>
                <a:cs typeface="LVAHOW+Cambria Math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ramp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of slope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(b);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is,</a:t>
            </a:r>
          </a:p>
          <a:p>
            <a:pPr marL="0" marR="0">
              <a:lnSpc>
                <a:spcPts val="1645"/>
              </a:lnSpc>
              <a:spcBef>
                <a:spcPts val="11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spc="56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2</a:t>
            </a:r>
            <a:r>
              <a:rPr sz="1400" spc="17">
                <a:solidFill>
                  <a:srgbClr val="000000"/>
                </a:solidFill>
                <a:latin typeface="LVAHOW+Cambria Math"/>
                <a:cs typeface="LVAHOW+Cambria Math"/>
              </a:rPr>
              <a:t>(푡)</a:t>
            </a:r>
            <a:r>
              <a:rPr sz="1400" spc="6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LVAHOW+Cambria Math"/>
                <a:cs typeface="LVAHOW+Cambria Math"/>
              </a:rPr>
              <a:t>−5푟(푡</a:t>
            </a:r>
            <a:r>
              <a:rPr sz="1400" spc="17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− ꢀ)</a:t>
            </a:r>
          </a:p>
          <a:p>
            <a:pPr marL="0" marR="0">
              <a:lnSpc>
                <a:spcPts val="1645"/>
              </a:lnSpc>
              <a:spcBef>
                <a:spcPts val="58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Adding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400" spc="634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400" spc="657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 us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(c)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Obviously, 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the same 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15328" y="6234160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10360" y="6571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VAHOW+Cambria Math"/>
                <a:cs typeface="LVAHOW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33042" y="6571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VAHOW+Cambria Math"/>
                <a:cs typeface="LVAHOW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725021"/>
            <a:ext cx="7022490" cy="74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But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constant 10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units for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&gt;</a:t>
            </a:r>
            <a:r>
              <a:rPr sz="1400" spc="8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ꢀ푠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By adding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spc="44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where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336145"/>
            <a:ext cx="164397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3</a:t>
            </a:r>
            <a:r>
              <a:rPr sz="1500" spc="113" baseline="-2057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LVAHOW+Cambria Math"/>
                <a:cs typeface="LVAHOW+Cambria Math"/>
              </a:rPr>
              <a:t>−ꢁ0푢(푡</a:t>
            </a:r>
            <a:r>
              <a:rPr sz="1400" spc="17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− ꢀ)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15328" y="7393924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643993"/>
            <a:ext cx="68003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get </a:t>
            </a:r>
            <a:r>
              <a:rPr sz="1400" spc="23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 shown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Substituting Eqs. (2) through (4) into Eq.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gives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014325"/>
            <a:ext cx="338598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VAHOW+Cambria Math"/>
                <a:cs typeface="LVAHOW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LVAHOW+Cambria Math"/>
                <a:cs typeface="LVAHOW+Cambria Math"/>
              </a:rPr>
              <a:t>5푟(푡)</a:t>
            </a:r>
            <a:r>
              <a:rPr sz="1400" spc="-18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− </a:t>
            </a:r>
            <a:r>
              <a:rPr sz="1400" spc="14">
                <a:solidFill>
                  <a:srgbClr val="000000"/>
                </a:solidFill>
                <a:latin typeface="LVAHOW+Cambria Math"/>
                <a:cs typeface="LVAHOW+Cambria Math"/>
              </a:rPr>
              <a:t>5푟(푡</a:t>
            </a:r>
            <a:r>
              <a:rPr sz="1400" spc="12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− ꢀ) − </a:t>
            </a:r>
            <a:r>
              <a:rPr sz="1400" spc="10">
                <a:solidFill>
                  <a:srgbClr val="000000"/>
                </a:solidFill>
                <a:latin typeface="LVAHOW+Cambria Math"/>
                <a:cs typeface="LVAHOW+Cambria Math"/>
              </a:rPr>
              <a:t>ꢁ0푢(푡</a:t>
            </a:r>
            <a:r>
              <a:rPr sz="1400" spc="17">
                <a:solidFill>
                  <a:srgbClr val="000000"/>
                </a:solidFill>
                <a:latin typeface="LVAHOW+Cambria Math"/>
                <a:cs typeface="LVAHOW+Cambria Math"/>
              </a:rPr>
              <a:t> </a:t>
            </a:r>
            <a:r>
              <a:rPr sz="1400">
                <a:solidFill>
                  <a:srgbClr val="000000"/>
                </a:solidFill>
                <a:latin typeface="LVAHOW+Cambria Math"/>
                <a:cs typeface="LVAHOW+Cambria Math"/>
              </a:rPr>
              <a:t>− ꢀ)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0514" y="3354822"/>
            <a:ext cx="39134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decomposition of </a:t>
            </a:r>
            <a:r>
              <a:rPr sz="1400" spc="23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720963"/>
            <a:ext cx="6977172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close observation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reveals 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 multiplication of two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functions: a ramp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and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gate function. Thus,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324467"/>
            <a:ext cx="6793765" cy="121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5푡[푢(푡)</a:t>
            </a:r>
            <a:r>
              <a:rPr sz="1400" spc="-18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푢(푡</a:t>
            </a:r>
            <a:r>
              <a:rPr sz="1400" spc="23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− 2)]</a:t>
            </a:r>
            <a:r>
              <a:rPr sz="1400" spc="6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QJIWBJ+Cambria Math"/>
                <a:cs typeface="QJIWBJ+Cambria Math"/>
              </a:rPr>
              <a:t>5푡푢(푡)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 − </a:t>
            </a:r>
            <a:r>
              <a:rPr sz="1400" spc="10">
                <a:solidFill>
                  <a:srgbClr val="000000"/>
                </a:solidFill>
                <a:latin typeface="QJIWBJ+Cambria Math"/>
                <a:cs typeface="QJIWBJ+Cambria Math"/>
              </a:rPr>
              <a:t>5푡푢(푡</a:t>
            </a:r>
            <a:r>
              <a:rPr sz="1400" spc="3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</a:t>
            </a:r>
          </a:p>
          <a:p>
            <a:pPr marL="353872" marR="0">
              <a:lnSpc>
                <a:spcPts val="1645"/>
              </a:lnSpc>
              <a:spcBef>
                <a:spcPts val="1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5푟(푡)</a:t>
            </a:r>
            <a:r>
              <a:rPr sz="1400" spc="-18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− 5(푡</a:t>
            </a:r>
            <a:r>
              <a:rPr sz="1400" spc="2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</a:t>
            </a:r>
            <a:r>
              <a:rPr sz="1400" spc="11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+ </a:t>
            </a:r>
            <a:r>
              <a:rPr sz="1400" spc="10">
                <a:solidFill>
                  <a:srgbClr val="000000"/>
                </a:solidFill>
                <a:latin typeface="QJIWBJ+Cambria Math"/>
                <a:cs typeface="QJIWBJ+Cambria Math"/>
              </a:rPr>
              <a:t>2)푢(푡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</a:t>
            </a:r>
            <a:r>
              <a:rPr sz="1400" spc="6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QJIWBJ+Cambria Math"/>
                <a:cs typeface="QJIWBJ+Cambria Math"/>
              </a:rPr>
              <a:t>5푟(푡)</a:t>
            </a:r>
            <a:r>
              <a:rPr sz="1400" spc="-18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− 5(푡</a:t>
            </a:r>
            <a:r>
              <a:rPr sz="1400" spc="2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</a:t>
            </a:r>
            <a:r>
              <a:rPr sz="1400" spc="10">
                <a:solidFill>
                  <a:srgbClr val="000000"/>
                </a:solidFill>
                <a:latin typeface="QJIWBJ+Cambria Math"/>
                <a:cs typeface="QJIWBJ+Cambria Math"/>
              </a:rPr>
              <a:t>2)푢(푡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 − </a:t>
            </a:r>
            <a:r>
              <a:rPr sz="1400" spc="12">
                <a:solidFill>
                  <a:srgbClr val="000000"/>
                </a:solidFill>
                <a:latin typeface="QJIWBJ+Cambria Math"/>
                <a:cs typeface="QJIWBJ+Cambria Math"/>
              </a:rPr>
              <a:t>10푢(푡</a:t>
            </a:r>
            <a:r>
              <a:rPr sz="1400" spc="14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</a:t>
            </a:r>
          </a:p>
          <a:p>
            <a:pPr marL="353872" marR="0">
              <a:lnSpc>
                <a:spcPts val="1645"/>
              </a:lnSpc>
              <a:spcBef>
                <a:spcPts val="123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5푟(푡)</a:t>
            </a:r>
            <a:r>
              <a:rPr sz="1400" spc="-18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</a:t>
            </a:r>
            <a:r>
              <a:rPr sz="1400" spc="14">
                <a:solidFill>
                  <a:srgbClr val="000000"/>
                </a:solidFill>
                <a:latin typeface="QJIWBJ+Cambria Math"/>
                <a:cs typeface="QJIWBJ+Cambria Math"/>
              </a:rPr>
              <a:t>5푟(푡</a:t>
            </a:r>
            <a:r>
              <a:rPr sz="1400" spc="12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 − </a:t>
            </a:r>
            <a:r>
              <a:rPr sz="1400" spc="10">
                <a:solidFill>
                  <a:srgbClr val="000000"/>
                </a:solidFill>
                <a:latin typeface="QJIWBJ+Cambria Math"/>
                <a:cs typeface="QJIWBJ+Cambria Math"/>
              </a:rPr>
              <a:t>10푢(푡</a:t>
            </a:r>
            <a:r>
              <a:rPr sz="1400" spc="17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430758"/>
            <a:ext cx="16298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before.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785983"/>
            <a:ext cx="7181725" cy="71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method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3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</a:p>
          <a:p>
            <a:pPr marL="0" marR="0">
              <a:lnSpc>
                <a:spcPts val="1554"/>
              </a:lnSpc>
              <a:spcBef>
                <a:spcPts val="2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multiplication of a ramp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function, 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6391265"/>
            <a:ext cx="20040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QJIWBJ+Cambria Math"/>
                <a:cs typeface="QJIWBJ+Cambria Math"/>
              </a:rPr>
              <a:t>5푟(푡)푢(−푡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+ 2)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6753977"/>
            <a:ext cx="6900132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we replace </a:t>
            </a:r>
            <a:r>
              <a:rPr sz="1400" spc="15">
                <a:solidFill>
                  <a:srgbClr val="000000"/>
                </a:solidFill>
                <a:latin typeface="QJIWBJ+Cambria Math"/>
                <a:cs typeface="QJIWBJ+Cambria Math"/>
              </a:rPr>
              <a:t>푢(−푡)</a:t>
            </a:r>
            <a:r>
              <a:rPr sz="1400" spc="3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1 − </a:t>
            </a:r>
            <a:r>
              <a:rPr sz="1400" spc="25">
                <a:solidFill>
                  <a:srgbClr val="000000"/>
                </a:solidFill>
                <a:latin typeface="QJIWBJ+Cambria Math"/>
                <a:cs typeface="QJIWBJ+Cambria Math"/>
              </a:rPr>
              <a:t>푢(푡)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then we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 </a:t>
            </a:r>
            <a:r>
              <a:rPr sz="1400" spc="14">
                <a:solidFill>
                  <a:srgbClr val="000000"/>
                </a:solidFill>
                <a:latin typeface="QJIWBJ+Cambria Math"/>
                <a:cs typeface="QJIWBJ+Cambria Math"/>
              </a:rPr>
              <a:t>푢(−푡</a:t>
            </a:r>
            <a:r>
              <a:rPr sz="1400" spc="12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+ 2)</a:t>
            </a:r>
            <a:r>
              <a:rPr sz="1400" spc="27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1 − </a:t>
            </a:r>
            <a:r>
              <a:rPr sz="1400" spc="21">
                <a:solidFill>
                  <a:srgbClr val="000000"/>
                </a:solidFill>
                <a:latin typeface="QJIWBJ+Cambria Math"/>
                <a:cs typeface="QJIWBJ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 − 2)</a:t>
            </a:r>
            <a:r>
              <a:rPr sz="1400" spc="30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7357481"/>
            <a:ext cx="23473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QJIWBJ+Cambria Math"/>
                <a:cs typeface="QJIWB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QJIWBJ+Cambria Math"/>
                <a:cs typeface="QJIWBJ+Cambria Math"/>
              </a:rPr>
              <a:t>5푟(푡)[1</a:t>
            </a:r>
            <a:r>
              <a:rPr sz="1400" spc="-28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</a:t>
            </a:r>
            <a:r>
              <a:rPr sz="1400" spc="21">
                <a:solidFill>
                  <a:srgbClr val="000000"/>
                </a:solidFill>
                <a:latin typeface="QJIWBJ+Cambria Math"/>
                <a:cs typeface="QJIWBJ+Cambria Math"/>
              </a:rPr>
              <a:t>푢(푡</a:t>
            </a:r>
            <a:r>
              <a:rPr sz="1400" spc="17">
                <a:solidFill>
                  <a:srgbClr val="000000"/>
                </a:solidFill>
                <a:latin typeface="QJIWBJ+Cambria Math"/>
                <a:cs typeface="QJIWBJ+Cambria Math"/>
              </a:rPr>
              <a:t> </a:t>
            </a:r>
            <a:r>
              <a:rPr sz="1400">
                <a:solidFill>
                  <a:srgbClr val="000000"/>
                </a:solidFill>
                <a:latin typeface="QJIWBJ+Cambria Math"/>
                <a:cs typeface="QJIWBJ+Cambria Math"/>
              </a:rPr>
              <a:t>− 2)]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7730728"/>
            <a:ext cx="51189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simplified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get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 result.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6654" y="9724450"/>
            <a:ext cx="30747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Decomposition of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5731787" cy="693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7: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 to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Express </a:t>
            </a:r>
            <a:r>
              <a:rPr sz="1400" spc="25">
                <a:solidFill>
                  <a:srgbClr val="000000"/>
                </a:solidFill>
                <a:latin typeface="INAFOP+Cambria Math"/>
                <a:cs typeface="INAFOP+Cambria Math"/>
              </a:rPr>
              <a:t>ꢀ(푡)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singularity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functions.</a:t>
            </a:r>
          </a:p>
          <a:p>
            <a:pPr marL="0" marR="0">
              <a:lnSpc>
                <a:spcPts val="1645"/>
              </a:lnSpc>
              <a:spcBef>
                <a:spcPts val="12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ퟐ풖(풕)</a:t>
            </a:r>
            <a:r>
              <a:rPr sz="1400" spc="-18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ퟐ풓(풕)</a:t>
            </a:r>
            <a:r>
              <a:rPr sz="1400" spc="-18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+ ퟒ풓(풕</a:t>
            </a:r>
            <a:r>
              <a:rPr sz="1400" spc="-11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ퟐ) − ퟐ풓(풕</a:t>
            </a:r>
            <a:r>
              <a:rPr sz="1400" spc="-12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ퟑ)</a:t>
            </a:r>
            <a:r>
              <a:rPr sz="1400" spc="31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8880" y="2499725"/>
            <a:ext cx="6393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879201"/>
            <a:ext cx="238576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signal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4478" y="3057642"/>
            <a:ext cx="4023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3,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1596" y="3057642"/>
            <a:ext cx="1000939" cy="893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5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 spc="68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</a:p>
          <a:p>
            <a:pPr marL="105156" marR="0">
              <a:lnSpc>
                <a:spcPts val="1645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88970" y="3266430"/>
            <a:ext cx="1170423" cy="480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5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{−2,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4478" y="3475599"/>
            <a:ext cx="7881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2푡</a:t>
            </a:r>
            <a:r>
              <a:rPr sz="1400" spc="3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− 4,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666099"/>
            <a:ext cx="40466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</a:t>
            </a: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step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902186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254363"/>
            <a:ext cx="7447058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signal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12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intervals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0,</a:t>
            </a:r>
            <a:r>
              <a:rPr sz="1400" spc="-8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860915"/>
            <a:ext cx="7455182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0,</a:t>
            </a:r>
            <a:r>
              <a:rPr sz="1400" spc="14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13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푢(−푡)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푢(−푡)</a:t>
            </a:r>
            <a:r>
              <a:rPr sz="1400" spc="6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  <a:r>
              <a:rPr sz="1400" spc="15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 spc="5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Within the time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interval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 spc="9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7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function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 considered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−2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 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gated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INAFOP+Cambria Math"/>
                <a:cs typeface="INAFOP+Cambria Math"/>
              </a:rPr>
              <a:t>[푢(푡)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− </a:t>
            </a:r>
            <a:r>
              <a:rPr sz="1400" spc="21">
                <a:solidFill>
                  <a:srgbClr val="000000"/>
                </a:solidFill>
                <a:latin typeface="INAFOP+Cambria Math"/>
                <a:cs typeface="INAFOP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− 1)]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2푡</a:t>
            </a:r>
            <a:r>
              <a:rPr sz="1400" spc="3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− 4</a:t>
            </a:r>
            <a:r>
              <a:rPr sz="1400" spc="4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function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INAFOP+Cambria Math"/>
                <a:cs typeface="INAFOP+Cambria Math"/>
              </a:rPr>
              <a:t>푢(푡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− 1)</a:t>
            </a:r>
            <a:r>
              <a:rPr sz="1400" spc="3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947781"/>
            <a:ext cx="4856705" cy="84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49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3푢(−푡)</a:t>
            </a:r>
            <a:r>
              <a:rPr sz="1400" spc="-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2[푢(푡)</a:t>
            </a:r>
            <a:r>
              <a:rPr sz="1400" spc="-17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푢(푡</a:t>
            </a:r>
            <a:r>
              <a:rPr sz="1400" spc="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− 1)]</a:t>
            </a:r>
            <a:r>
              <a:rPr sz="1400" spc="-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+ (2푡 −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4)푢(푡</a:t>
            </a:r>
            <a:r>
              <a:rPr sz="1400" spc="3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− 1)</a:t>
            </a:r>
          </a:p>
          <a:p>
            <a:pPr marL="393496" marR="0">
              <a:lnSpc>
                <a:spcPts val="1645"/>
              </a:lnSpc>
              <a:spcBef>
                <a:spcPts val="12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3푢(−푡)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−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2푢(푡)</a:t>
            </a:r>
            <a:r>
              <a:rPr sz="1400" spc="-2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+ (2푡</a:t>
            </a: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− 4 + </a:t>
            </a:r>
            <a:r>
              <a:rPr sz="1400" spc="10">
                <a:solidFill>
                  <a:srgbClr val="000000"/>
                </a:solidFill>
                <a:latin typeface="INAFOP+Cambria Math"/>
                <a:cs typeface="INAFOP+Cambria Math"/>
              </a:rPr>
              <a:t>2)푢(푡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683873"/>
            <a:ext cx="6486693" cy="195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49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3푢(−푡)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−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2푢(푡)</a:t>
            </a:r>
            <a:r>
              <a:rPr sz="1400" spc="-2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+ 2(푡</a:t>
            </a: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</a:t>
            </a:r>
            <a:r>
              <a:rPr sz="1400" spc="10">
                <a:solidFill>
                  <a:srgbClr val="000000"/>
                </a:solidFill>
                <a:latin typeface="INAFOP+Cambria Math"/>
                <a:cs typeface="INAFOP+Cambria Math"/>
              </a:rPr>
              <a:t>1)푢(푡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− 1)</a:t>
            </a:r>
            <a:r>
              <a:rPr sz="1400" spc="28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3푢(−푡)</a:t>
            </a:r>
            <a:r>
              <a:rPr sz="1400" spc="-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2푢(푡)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+ </a:t>
            </a:r>
            <a:r>
              <a:rPr sz="1400" spc="10">
                <a:solidFill>
                  <a:srgbClr val="000000"/>
                </a:solidFill>
                <a:latin typeface="INAFOP+Cambria Math"/>
                <a:cs typeface="INAFOP+Cambria Math"/>
              </a:rPr>
              <a:t>2푟(푡</a:t>
            </a:r>
            <a:r>
              <a:rPr sz="1400" spc="17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1)</a:t>
            </a:r>
          </a:p>
          <a:p>
            <a:pPr marL="0" marR="0">
              <a:lnSpc>
                <a:spcPts val="1645"/>
              </a:lnSpc>
              <a:spcBef>
                <a:spcPts val="12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may avoid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trouble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푢(−푡)</a:t>
            </a:r>
            <a:r>
              <a:rPr sz="1400" spc="3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 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</a:t>
            </a:r>
            <a:r>
              <a:rPr sz="1400" spc="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</a:t>
            </a:r>
            <a:r>
              <a:rPr sz="1400" spc="21">
                <a:solidFill>
                  <a:srgbClr val="000000"/>
                </a:solidFill>
                <a:latin typeface="INAFOP+Cambria Math"/>
                <a:cs typeface="INAFOP+Cambria Math"/>
              </a:rPr>
              <a:t>푢(푡)</a:t>
            </a:r>
            <a:r>
              <a:rPr sz="1400" spc="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Then</a:t>
            </a:r>
          </a:p>
          <a:p>
            <a:pPr marL="0" marR="0">
              <a:lnSpc>
                <a:spcPts val="1645"/>
              </a:lnSpc>
              <a:spcBef>
                <a:spcPts val="1258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49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3[1 −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푢(푡)]</a:t>
            </a:r>
            <a:r>
              <a:rPr sz="1400" spc="-1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2푢(푡)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+ </a:t>
            </a:r>
            <a:r>
              <a:rPr sz="1400" spc="10">
                <a:solidFill>
                  <a:srgbClr val="000000"/>
                </a:solidFill>
                <a:latin typeface="INAFOP+Cambria Math"/>
                <a:cs typeface="INAFOP+Cambria Math"/>
              </a:rPr>
              <a:t>2푟(푡</a:t>
            </a:r>
            <a:r>
              <a:rPr sz="1400" spc="28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− 1)</a:t>
            </a:r>
            <a:r>
              <a:rPr sz="1400" spc="6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3 −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5푢(푡)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 + </a:t>
            </a:r>
            <a:r>
              <a:rPr sz="1400" spc="10">
                <a:solidFill>
                  <a:srgbClr val="000000"/>
                </a:solidFill>
                <a:latin typeface="INAFOP+Cambria Math"/>
                <a:cs typeface="INAFOP+Cambria Math"/>
              </a:rPr>
              <a:t>2푟(푡</a:t>
            </a:r>
            <a:r>
              <a:rPr sz="1400" spc="17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−</a:t>
            </a:r>
            <a:r>
              <a:rPr sz="1400" spc="17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1)</a:t>
            </a:r>
          </a:p>
          <a:p>
            <a:pPr marL="0" marR="0">
              <a:lnSpc>
                <a:spcPts val="1645"/>
              </a:lnSpc>
              <a:spcBef>
                <a:spcPts val="1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plot </a:t>
            </a:r>
            <a:r>
              <a:rPr sz="1400" spc="17">
                <a:solidFill>
                  <a:srgbClr val="000000"/>
                </a:solidFill>
                <a:latin typeface="INAFOP+Cambria Math"/>
                <a:cs typeface="INAFOP+Cambria Math"/>
              </a:rPr>
              <a:t>푔(푡)</a:t>
            </a:r>
            <a:r>
              <a:rPr sz="1400" spc="3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apply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Method 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7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44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00678" y="8349986"/>
            <a:ext cx="402327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0,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8,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98925" y="8349986"/>
            <a:ext cx="1002463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59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30119" y="8665454"/>
            <a:ext cx="938059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ℎ(푡)</a:t>
            </a:r>
            <a:r>
              <a:rPr sz="1400" spc="6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767562"/>
            <a:ext cx="4937718" cy="876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965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2푡</a:t>
            </a:r>
            <a:r>
              <a:rPr sz="1400" spc="2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+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6,</a:t>
            </a:r>
            <a:r>
              <a:rPr sz="1400" spc="1080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2</a:t>
            </a:r>
            <a:r>
              <a:rPr sz="1400" spc="8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6</a:t>
            </a:r>
          </a:p>
          <a:p>
            <a:pPr marL="2859658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0,</a:t>
            </a:r>
            <a:r>
              <a:rPr sz="1400" spc="5413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INAFOP+Cambria Math"/>
                <a:cs typeface="INAFOP+Cambria Math"/>
              </a:rPr>
              <a:t>6</a:t>
            </a:r>
          </a:p>
          <a:p>
            <a:pPr marL="0" marR="0">
              <a:lnSpc>
                <a:spcPts val="152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</a:t>
            </a:r>
            <a:r>
              <a:rPr sz="1400" spc="18">
                <a:solidFill>
                  <a:srgbClr val="000000"/>
                </a:solidFill>
                <a:latin typeface="INAFOP+Cambria Math"/>
                <a:cs typeface="INAFOP+Cambria Math"/>
              </a:rPr>
              <a:t>ℎ(푡)</a:t>
            </a:r>
            <a:r>
              <a:rPr sz="1400" spc="15">
                <a:solidFill>
                  <a:srgbClr val="000000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singularity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9393875"/>
            <a:ext cx="59572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ퟖ풖(풕)</a:t>
            </a:r>
            <a:r>
              <a:rPr sz="1400" spc="-18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+ ퟐ풖(풕</a:t>
            </a:r>
            <a:r>
              <a:rPr sz="1400" spc="-10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ퟐ) + ퟐ풓(풕</a:t>
            </a:r>
            <a:r>
              <a:rPr sz="1400" spc="-11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ퟐ) − ퟏퟖ풖(풕</a:t>
            </a:r>
            <a:r>
              <a:rPr sz="1400" spc="-10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ퟔ) − ퟐ풓(풕</a:t>
            </a:r>
            <a:r>
              <a:rPr sz="1400" spc="-12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ED008D"/>
                </a:solidFill>
                <a:latin typeface="INAFOP+Cambria Math"/>
                <a:cs typeface="INAFOP+Cambria Math"/>
              </a:rPr>
              <a:t>− ퟔ)</a:t>
            </a:r>
            <a:r>
              <a:rPr sz="1400" spc="31">
                <a:solidFill>
                  <a:srgbClr val="ED008D"/>
                </a:solidFill>
                <a:latin typeface="INAFOP+Cambria Math"/>
                <a:cs typeface="INAFO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2133"/>
            <a:ext cx="62867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9: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Evaluate the following integrals involving the impulse function: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6610" y="137866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10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13354" y="1515822"/>
            <a:ext cx="245421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∫</a:t>
            </a:r>
            <a:r>
              <a:rPr sz="1400" spc="85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(</a:t>
            </a:r>
            <a:r>
              <a:rPr sz="1400" spc="-7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83">
                <a:solidFill>
                  <a:srgbClr val="000000"/>
                </a:solidFill>
                <a:latin typeface="HWVPSO+Cambria Math"/>
                <a:cs typeface="HWVPSO+Cambria Math"/>
              </a:rPr>
              <a:t>푡</a:t>
            </a:r>
            <a:r>
              <a:rPr sz="1500" baseline="36856">
                <a:solidFill>
                  <a:srgbClr val="000000"/>
                </a:solidFill>
                <a:latin typeface="HWVPSO+Cambria Math"/>
                <a:cs typeface="HWVPSO+Cambria Math"/>
              </a:rPr>
              <a:t>2</a:t>
            </a:r>
            <a:r>
              <a:rPr sz="1500" spc="26" baseline="36856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+ 4푡</a:t>
            </a:r>
            <a:r>
              <a:rPr sz="1400" spc="3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HWVPSO+Cambria Math"/>
                <a:cs typeface="HWVPSO+Cambria Math"/>
              </a:rPr>
              <a:t>ꢀ)훿(푡</a:t>
            </a:r>
            <a:r>
              <a:rPr sz="1400" spc="1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ꢀ)푑푡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91079" y="17505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28723" y="1840433"/>
            <a:ext cx="3073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∞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085" y="1977593"/>
            <a:ext cx="390098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∫</a:t>
            </a:r>
            <a:r>
              <a:rPr sz="1400" spc="821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[</a:t>
            </a:r>
            <a:r>
              <a:rPr sz="1400" spc="-66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훿(푡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 −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ꢂ)푒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500" spc="7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cos 푡</a:t>
            </a:r>
            <a:r>
              <a:rPr sz="1400" spc="1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훿(푡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 +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ꢂ)푒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500" spc="7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sin </a:t>
            </a:r>
            <a:r>
              <a:rPr sz="1400" spc="10">
                <a:solidFill>
                  <a:srgbClr val="000000"/>
                </a:solidFill>
                <a:latin typeface="HWVPSO+Cambria Math"/>
                <a:cs typeface="HWVPSO+Cambria Math"/>
              </a:rPr>
              <a:t>푡]푑푡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2810" y="2212289"/>
            <a:ext cx="3993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ꢁ∞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356469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716133"/>
            <a:ext cx="514286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first integral, we 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sifting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(4.9).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176" y="306115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10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118602"/>
            <a:ext cx="692444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ꢄ</a:t>
            </a:r>
            <a:r>
              <a:rPr sz="1400" spc="85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(</a:t>
            </a:r>
            <a:r>
              <a:rPr sz="1400" spc="-7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푡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7188" y="3102305"/>
            <a:ext cx="5251520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2</a:t>
            </a:r>
            <a:r>
              <a:rPr sz="1500" spc="2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+ 4푡</a:t>
            </a:r>
            <a:r>
              <a:rPr sz="1400" spc="34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HWVPSO+Cambria Math"/>
                <a:cs typeface="HWVPSO+Cambria Math"/>
              </a:rPr>
              <a:t>ꢀ)훿(푡</a:t>
            </a:r>
            <a:r>
              <a:rPr sz="1400" spc="1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 ꢀ)푑푡</a:t>
            </a:r>
            <a:r>
              <a:rPr sz="1400" spc="9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44">
                <a:solidFill>
                  <a:srgbClr val="000000"/>
                </a:solidFill>
                <a:latin typeface="HWVPSO+Cambria Math"/>
                <a:cs typeface="HWVPSO+Cambria Math"/>
              </a:rPr>
              <a:t>(푡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2</a:t>
            </a:r>
            <a:r>
              <a:rPr sz="1500" spc="2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+ 4푡</a:t>
            </a:r>
            <a:r>
              <a:rPr sz="1400" spc="2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</a:t>
            </a:r>
            <a:r>
              <a:rPr sz="1400" spc="1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ꢀ)|</a:t>
            </a:r>
            <a:r>
              <a:rPr sz="1000" spc="10">
                <a:solidFill>
                  <a:srgbClr val="000000"/>
                </a:solidFill>
                <a:latin typeface="HWVPSO+Cambria Math"/>
                <a:cs typeface="HWVPSO+Cambria Math"/>
              </a:rPr>
              <a:t>ꢃꢅ2</a:t>
            </a:r>
            <a:r>
              <a:rPr sz="1000" spc="21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4 + 8 − ꢀ</a:t>
            </a:r>
            <a:r>
              <a:rPr sz="1400" spc="8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ꢂꢆ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9600" y="3242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524234"/>
            <a:ext cx="27497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 for the second integral,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4276" y="3849446"/>
            <a:ext cx="3073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∞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986606"/>
            <a:ext cx="3900837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∫</a:t>
            </a:r>
            <a:r>
              <a:rPr sz="1400" spc="83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[</a:t>
            </a:r>
            <a:r>
              <a:rPr sz="1400" spc="-7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훿(푡</a:t>
            </a:r>
            <a:r>
              <a:rPr sz="1400" spc="1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ꢂ)푒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500" spc="7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cos 푡</a:t>
            </a:r>
            <a:r>
              <a:rPr sz="1400" spc="3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훿(푡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 +</a:t>
            </a:r>
            <a:r>
              <a:rPr sz="1400" spc="14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HWVPSO+Cambria Math"/>
                <a:cs typeface="HWVPSO+Cambria Math"/>
              </a:rPr>
              <a:t>ꢂ)푒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500" spc="7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sin </a:t>
            </a:r>
            <a:r>
              <a:rPr sz="1400" spc="10">
                <a:solidFill>
                  <a:srgbClr val="000000"/>
                </a:solidFill>
                <a:latin typeface="HWVPSO+Cambria Math"/>
                <a:cs typeface="HWVPSO+Cambria Math"/>
              </a:rPr>
              <a:t>푡]푑푡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8744" y="4221302"/>
            <a:ext cx="4003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ꢁ∞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488919"/>
            <a:ext cx="7167494" cy="476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300" spc="7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 spc="76">
                <a:solidFill>
                  <a:srgbClr val="000000"/>
                </a:solidFill>
                <a:latin typeface="HWVPSO+Cambria Math"/>
                <a:cs typeface="HWVPSO+Cambria Math"/>
              </a:rPr>
              <a:t>푒</a:t>
            </a:r>
            <a:r>
              <a:rPr sz="1350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350" spc="68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cos </a:t>
            </a:r>
            <a:r>
              <a:rPr sz="1300" spc="18">
                <a:solidFill>
                  <a:srgbClr val="000000"/>
                </a:solidFill>
                <a:latin typeface="HWVPSO+Cambria Math"/>
                <a:cs typeface="HWVPSO+Cambria Math"/>
              </a:rPr>
              <a:t>푡|</a:t>
            </a:r>
            <a:r>
              <a:rPr sz="1350" spc="14" baseline="-21798">
                <a:solidFill>
                  <a:srgbClr val="000000"/>
                </a:solidFill>
                <a:latin typeface="HWVPSO+Cambria Math"/>
                <a:cs typeface="HWVPSO+Cambria Math"/>
              </a:rPr>
              <a:t>ꢃꢅ1</a:t>
            </a:r>
            <a:r>
              <a:rPr sz="1350" spc="19" baseline="-21798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+ </a:t>
            </a:r>
            <a:r>
              <a:rPr sz="1300" spc="75">
                <a:solidFill>
                  <a:srgbClr val="000000"/>
                </a:solidFill>
                <a:latin typeface="HWVPSO+Cambria Math"/>
                <a:cs typeface="HWVPSO+Cambria Math"/>
              </a:rPr>
              <a:t>푒</a:t>
            </a:r>
            <a:r>
              <a:rPr sz="1350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ꢁꢃ</a:t>
            </a:r>
            <a:r>
              <a:rPr sz="1350" spc="68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sin </a:t>
            </a:r>
            <a:r>
              <a:rPr sz="1300" spc="18">
                <a:solidFill>
                  <a:srgbClr val="000000"/>
                </a:solidFill>
                <a:latin typeface="HWVPSO+Cambria Math"/>
                <a:cs typeface="HWVPSO+Cambria Math"/>
              </a:rPr>
              <a:t>푡|</a:t>
            </a:r>
            <a:r>
              <a:rPr sz="1350" spc="10" baseline="-21798">
                <a:solidFill>
                  <a:srgbClr val="000000"/>
                </a:solidFill>
                <a:latin typeface="HWVPSO+Cambria Math"/>
                <a:cs typeface="HWVPSO+Cambria Math"/>
              </a:rPr>
              <a:t>ꢃꢅꢁ1</a:t>
            </a:r>
            <a:r>
              <a:rPr sz="1350" spc="58" baseline="-21798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300" spc="7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 spc="62">
                <a:solidFill>
                  <a:srgbClr val="000000"/>
                </a:solidFill>
                <a:latin typeface="HWVPSO+Cambria Math"/>
                <a:cs typeface="HWVPSO+Cambria Math"/>
              </a:rPr>
              <a:t>푒</a:t>
            </a:r>
            <a:r>
              <a:rPr sz="1350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ꢁ1</a:t>
            </a:r>
            <a:r>
              <a:rPr sz="1350" spc="40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cos ꢂ + </a:t>
            </a:r>
            <a:r>
              <a:rPr sz="1300" spc="38">
                <a:solidFill>
                  <a:srgbClr val="000000"/>
                </a:solidFill>
                <a:latin typeface="HWVPSO+Cambria Math"/>
                <a:cs typeface="HWVPSO+Cambria Math"/>
              </a:rPr>
              <a:t>푒</a:t>
            </a:r>
            <a:r>
              <a:rPr sz="1350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1</a:t>
            </a:r>
            <a:r>
              <a:rPr sz="1350" spc="57" baseline="3692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sin</a:t>
            </a:r>
            <a:r>
              <a:rPr sz="1300" spc="1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(−ꢂ)</a:t>
            </a:r>
            <a:r>
              <a:rPr sz="1300" spc="6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300" spc="7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ꢆ.ꢂ988 − ꢀ.ꢀ873</a:t>
            </a:r>
            <a:r>
              <a:rPr sz="1300" spc="74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=</a:t>
            </a:r>
            <a:r>
              <a:rPr sz="1300" spc="75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300">
                <a:solidFill>
                  <a:srgbClr val="000000"/>
                </a:solidFill>
                <a:latin typeface="HWVPSO+Cambria Math"/>
                <a:cs typeface="HWVPSO+Cambria Math"/>
              </a:rPr>
              <a:t>−ꢀ.ꢆ885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871450"/>
            <a:ext cx="34113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9: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Evaluate the following integrals: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78177" y="5059502"/>
            <a:ext cx="3073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∞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33265" y="505950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10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34922" y="5196662"/>
            <a:ext cx="270848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∫</a:t>
            </a:r>
            <a:r>
              <a:rPr sz="1400" spc="83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(</a:t>
            </a:r>
            <a:r>
              <a:rPr sz="1400" spc="-7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 spc="83">
                <a:solidFill>
                  <a:srgbClr val="000000"/>
                </a:solidFill>
                <a:latin typeface="HWVPSO+Cambria Math"/>
                <a:cs typeface="HWVPSO+Cambria Math"/>
              </a:rPr>
              <a:t>푡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ꢇ</a:t>
            </a:r>
            <a:r>
              <a:rPr sz="1500" spc="2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</a:t>
            </a:r>
            <a:r>
              <a:rPr sz="1400" spc="43">
                <a:solidFill>
                  <a:srgbClr val="000000"/>
                </a:solidFill>
                <a:latin typeface="HWVPSO+Cambria Math"/>
                <a:cs typeface="HWVPSO+Cambria Math"/>
              </a:rPr>
              <a:t>5푡</a:t>
            </a:r>
            <a:r>
              <a:rPr sz="1500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2</a:t>
            </a:r>
            <a:r>
              <a:rPr sz="1500" spc="26" baseline="3685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</a:t>
            </a:r>
            <a:r>
              <a:rPr sz="1400" spc="12">
                <a:solidFill>
                  <a:srgbClr val="000000"/>
                </a:solidFill>
                <a:latin typeface="HWVPSO+Cambria Math"/>
                <a:cs typeface="HWVPSO+Cambria Math"/>
              </a:rPr>
              <a:t>ꢂꢆ)훿(푡</a:t>
            </a:r>
            <a:r>
              <a:rPr sz="1400" spc="2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+ 3)푑푡,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90009" y="5212959"/>
            <a:ext cx="190421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∫</a:t>
            </a:r>
            <a:r>
              <a:rPr sz="1400" spc="84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훿</a:t>
            </a:r>
            <a:r>
              <a:rPr sz="1400" spc="-17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(푡</a:t>
            </a:r>
            <a:r>
              <a:rPr sz="1400" spc="20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− </a:t>
            </a:r>
            <a:r>
              <a:rPr sz="1400" spc="34">
                <a:solidFill>
                  <a:srgbClr val="000000"/>
                </a:solidFill>
                <a:latin typeface="HWVPSO+Cambria Math"/>
                <a:cs typeface="HWVPSO+Cambria Math"/>
              </a:rPr>
              <a:t>휋)</a:t>
            </a:r>
            <a:r>
              <a:rPr sz="1400" spc="-23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HWVPSO+Cambria Math"/>
                <a:cs typeface="HWVPSO+Cambria Math"/>
              </a:rPr>
              <a:t> 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3푡푑푡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12646" y="5431358"/>
            <a:ext cx="4003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ꢁ∞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67733" y="54313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WVPSO+Cambria Math"/>
                <a:cs typeface="HWVPSO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5569575"/>
            <a:ext cx="14968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28,</a:t>
            </a:r>
            <a:r>
              <a:rPr sz="140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HWVPSO+Cambria Math"/>
                <a:cs typeface="HWVPSO+Cambria Math"/>
              </a:rPr>
              <a:t>−ퟏ</a:t>
            </a:r>
            <a:r>
              <a:rPr sz="1400">
                <a:solidFill>
                  <a:srgbClr val="000000"/>
                </a:solidFill>
                <a:latin typeface="HWVPSO+Cambria Math"/>
                <a:cs typeface="HWVPSO+Cambria Math"/>
              </a:rPr>
              <a:t>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0138"/>
            <a:ext cx="2887908" cy="55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5)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Step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Response of an </a:t>
            </a:r>
            <a:r>
              <a:rPr sz="1600" u="sng">
                <a:solidFill>
                  <a:srgbClr val="FF0000"/>
                </a:solidFill>
                <a:latin typeface="RNPNCS+Cambria Math"/>
                <a:cs typeface="RNPNCS+Cambria Math"/>
              </a:rPr>
              <a:t>푹푪</a:t>
            </a:r>
            <a:r>
              <a:rPr sz="1600" u="sng" spc="-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83934"/>
            <a:ext cx="7373173" cy="732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dc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of an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푅퐶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applied, the voltage or current source can</a:t>
            </a:r>
          </a:p>
          <a:p>
            <a:pPr marL="0" marR="0">
              <a:lnSpc>
                <a:spcPts val="1554"/>
              </a:lnSpc>
              <a:spcBef>
                <a:spcPts val="3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modeled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function, and 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step response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227452"/>
            <a:ext cx="7457366" cy="89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step</a:t>
            </a:r>
            <a:r>
              <a:rPr sz="1400" spc="32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response</a:t>
            </a:r>
            <a:r>
              <a:rPr sz="1400" spc="329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3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1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3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3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1400" spc="3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behavior</a:t>
            </a:r>
            <a:r>
              <a:rPr sz="1400" spc="3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when</a:t>
            </a:r>
            <a:r>
              <a:rPr sz="1400" spc="33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excitation</a:t>
            </a:r>
            <a:r>
              <a:rPr sz="1400" spc="3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3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3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step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function, which may be a voltage or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current source.</a:t>
            </a:r>
          </a:p>
          <a:p>
            <a:pPr marL="0" marR="0">
              <a:lnSpc>
                <a:spcPts val="1550"/>
              </a:lnSpc>
              <a:spcBef>
                <a:spcPts val="1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step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due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sudden application of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 voltage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891393"/>
            <a:ext cx="151539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current source.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245094"/>
            <a:ext cx="7377348" cy="71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the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푅퐶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replaced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푉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 constant dc voltage source.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 an initial voltage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푉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 the capacitor,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9964" y="3572078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푠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49214" y="35720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733022"/>
            <a:ext cx="41954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 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necessary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56714" y="5856208"/>
            <a:ext cx="37380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with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580108"/>
            <a:ext cx="516839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 cannot change instantaneously,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922085"/>
            <a:ext cx="5981199" cy="691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NPNCS+Cambria Math"/>
                <a:cs typeface="RNPNCS+Cambria Math"/>
              </a:rPr>
              <a:t>푣(ꢀ</a:t>
            </a:r>
            <a:r>
              <a:rPr sz="1000" spc="51">
                <a:solidFill>
                  <a:srgbClr val="000000"/>
                </a:solidFill>
                <a:latin typeface="RNPNCS+Cambria Math"/>
                <a:cs typeface="RNPNCS+Cambria Math"/>
              </a:rPr>
              <a:t>−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RNPNCS+Cambria Math"/>
                <a:cs typeface="RNPNCS+Cambria Math"/>
              </a:rPr>
              <a:t>푣(ꢀ</a:t>
            </a:r>
            <a:r>
              <a:rPr sz="1000" spc="51">
                <a:solidFill>
                  <a:srgbClr val="000000"/>
                </a:solidFill>
                <a:latin typeface="RNPNCS+Cambria Math"/>
                <a:cs typeface="RNPNCS+Cambria Math"/>
              </a:rPr>
              <a:t>+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푉</a:t>
            </a:r>
          </a:p>
          <a:p>
            <a:pPr marL="0" marR="0">
              <a:lnSpc>
                <a:spcPts val="1619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spc="25">
                <a:solidFill>
                  <a:srgbClr val="000000"/>
                </a:solidFill>
                <a:latin typeface="RNPNCS+Cambria Math"/>
                <a:cs typeface="RNPNCS+Cambria Math"/>
              </a:rPr>
              <a:t>푣(ꢀ</a:t>
            </a:r>
            <a:r>
              <a:rPr sz="1400" spc="1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 just before switching and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81216" y="694434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87550" y="70241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95653" y="7127824"/>
            <a:ext cx="401664" cy="45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000" spc="51">
                <a:solidFill>
                  <a:srgbClr val="000000"/>
                </a:solidFill>
                <a:latin typeface="RNPNCS+Cambria Math"/>
                <a:cs typeface="RNPNCS+Cambria Math"/>
              </a:rPr>
              <a:t>−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90946" y="7127824"/>
            <a:ext cx="700368" cy="47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RNPNCS+Cambria Math"/>
                <a:cs typeface="RNPNCS+Cambria Math"/>
              </a:rPr>
              <a:t>푣(ꢀ</a:t>
            </a:r>
            <a:r>
              <a:rPr sz="1000" spc="51">
                <a:solidFill>
                  <a:srgbClr val="000000"/>
                </a:solidFill>
                <a:latin typeface="RNPNCS+Cambria Math"/>
                <a:cs typeface="RNPNCS+Cambria Math"/>
              </a:rPr>
              <a:t>+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83197" y="7154656"/>
            <a:ext cx="59766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7390876"/>
            <a:ext cx="50580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immediately after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switching. Applying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KCL, we have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4276" y="7730861"/>
            <a:ext cx="14671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푑푣</a:t>
            </a:r>
            <a:r>
              <a:rPr sz="1400" spc="1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푣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ꢂ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푉</a:t>
            </a:r>
            <a:r>
              <a:rPr sz="14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RNPNCS+Cambria Math"/>
                <a:cs typeface="RNPNCS+Cambria Math"/>
              </a:rPr>
              <a:t>푢(푡)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86153" y="781667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푠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866497"/>
            <a:ext cx="373092" cy="1040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퐶</a:t>
            </a:r>
          </a:p>
          <a:p>
            <a:pPr marL="0" marR="0">
              <a:lnSpc>
                <a:spcPts val="1645"/>
              </a:lnSpc>
              <a:spcBef>
                <a:spcPts val="28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9944" y="786649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34210" y="7866497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7991" y="7985852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푑푡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34338" y="7985369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푅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1895" y="8295122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푑푣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72260" y="8295122"/>
            <a:ext cx="3636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푣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11122" y="8295122"/>
            <a:ext cx="35991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푉</a:t>
            </a:r>
          </a:p>
          <a:p>
            <a:pPr marL="7010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푠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37564" y="843075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85569" y="843075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824482" y="8430758"/>
            <a:ext cx="5967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RNPNCS+Cambria Math"/>
                <a:cs typeface="RNPNCS+Cambria Math"/>
              </a:rPr>
              <a:t>푢(푡)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681216" y="8470249"/>
            <a:ext cx="609052" cy="129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(5.2)</a:t>
            </a:r>
          </a:p>
          <a:p>
            <a:pPr marL="0" marR="0">
              <a:lnSpc>
                <a:spcPts val="1554"/>
              </a:lnSpc>
              <a:spcBef>
                <a:spcPts val="494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(5.3)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05612" y="8550112"/>
            <a:ext cx="13502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푑푡</a:t>
            </a:r>
            <a:r>
              <a:rPr sz="1400" spc="1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푅퐶</a:t>
            </a:r>
            <a:r>
              <a:rPr sz="1400" spc="15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푅퐶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8819378"/>
            <a:ext cx="59675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푣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across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Eq. (5.2) becomes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9179510"/>
            <a:ext cx="342870" cy="53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ꢃꢄ</a:t>
            </a:r>
          </a:p>
          <a:p>
            <a:pPr marL="7620" marR="0">
              <a:lnSpc>
                <a:spcPts val="1167"/>
              </a:lnSpc>
              <a:spcBef>
                <a:spcPts val="317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ꢃꢅ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5852" y="9179510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ꢄ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06322" y="9179510"/>
            <a:ext cx="338330" cy="52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ꢈ</a:t>
            </a:r>
          </a:p>
          <a:p>
            <a:pPr marL="86867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RNPNCS+Cambria Math"/>
                <a:cs typeface="RNPNCS+Cambria Math"/>
              </a:rPr>
              <a:t>ꢉ</a:t>
            </a:r>
          </a:p>
          <a:p>
            <a:pPr marL="0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ꢆꢇ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36396" y="92354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ꢁ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25016" y="92354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NPNCS+Cambria Math"/>
                <a:cs typeface="RNPNCS+Cambria Math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10132" y="9374530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NPNCS+Cambria Math"/>
                <a:cs typeface="RNPNCS+Cambria Math"/>
              </a:rPr>
              <a:t>ꢆꢇ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9604054"/>
            <a:ext cx="200487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Rearranging terms gives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49594"/>
            <a:ext cx="467321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푑푣</a:t>
            </a:r>
          </a:p>
          <a:p>
            <a:pPr marL="13716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푑푡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0256" y="1149594"/>
            <a:ext cx="686504" cy="70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푣</a:t>
            </a:r>
            <a:r>
              <a:rPr sz="1400" spc="4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</a:p>
          <a:p>
            <a:pPr marL="38399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  <a:p>
            <a:pPr marL="112776" marR="0">
              <a:lnSpc>
                <a:spcPts val="1645"/>
              </a:lnSpc>
              <a:spcBef>
                <a:spcPts val="1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5832" y="1285230"/>
            <a:ext cx="5812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6792" y="1713474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푑푣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05025" y="1713474"/>
            <a:ext cx="440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849110"/>
            <a:ext cx="3689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6268" y="1849110"/>
            <a:ext cx="5812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1216" y="1908413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1824" y="1968465"/>
            <a:ext cx="6921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푣</a:t>
            </a:r>
            <a:r>
              <a:rPr sz="1400" spc="4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0641" y="1968465"/>
            <a:ext cx="4873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5872" y="205379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283317"/>
            <a:ext cx="48930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Integrating both sides and introducing the initial conditions,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17089" y="2600442"/>
            <a:ext cx="3370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02333" y="2690826"/>
            <a:ext cx="4274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OSQGNG+Cambria Math"/>
                <a:cs typeface="OSQGNG+Cambria Math"/>
              </a:rPr>
              <a:t>ꢁ(ꢂ)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55214" y="2716733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2736078"/>
            <a:ext cx="1738234" cy="51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푙푛</a:t>
            </a:r>
            <a:r>
              <a:rPr sz="1400" spc="2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(푣</a:t>
            </a:r>
            <a:r>
              <a:rPr sz="1400" spc="27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</a:t>
            </a:r>
            <a:r>
              <a:rPr sz="1400" spc="-324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500" spc="80" baseline="-20571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)|</a:t>
            </a:r>
            <a:r>
              <a:rPr sz="1500" baseline="-29999">
                <a:solidFill>
                  <a:srgbClr val="000000"/>
                </a:solidFill>
                <a:latin typeface="OSQGNG+Cambria Math"/>
                <a:cs typeface="OSQGNG+Cambria Math"/>
              </a:rPr>
              <a:t>ꢀ</a:t>
            </a:r>
            <a:r>
              <a:rPr sz="1500" spc="1333" baseline="-29999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98826" y="2736078"/>
            <a:ext cx="323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|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55214" y="28249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40889" y="2855433"/>
            <a:ext cx="4873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64817" y="2887731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42539" y="316631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3222234"/>
            <a:ext cx="336359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ln</a:t>
            </a:r>
            <a:r>
              <a:rPr sz="140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OSQGNG+Cambria Math"/>
                <a:cs typeface="OSQGNG+Cambria Math"/>
              </a:rPr>
              <a:t>(푣(푡)</a:t>
            </a:r>
            <a:r>
              <a:rPr sz="1400" spc="-2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-6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) −</a:t>
            </a:r>
            <a:r>
              <a:rPr sz="1400" spc="37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OSQGNG+Cambria Math"/>
                <a:cs typeface="OSQGNG+Cambria Math"/>
              </a:rPr>
              <a:t>푙푛(푉</a:t>
            </a:r>
            <a:r>
              <a:rPr sz="1400" spc="4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-6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  <a:r>
              <a:rPr sz="1400" spc="153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+ 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03858" y="3308045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88133" y="33080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51226" y="3308045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89198" y="3361385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ꢄꢅ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6980" y="3626942"/>
            <a:ext cx="4405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4">
                <a:solidFill>
                  <a:srgbClr val="000000"/>
                </a:solidFill>
                <a:latin typeface="OSQGNG+Cambria Math"/>
                <a:cs typeface="OSQGNG+Cambria Math"/>
              </a:rPr>
              <a:t>ꢁꢇꢀ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97405" y="3626942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0644" y="3682863"/>
            <a:ext cx="4253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푙푛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67104" y="3676020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9692" y="3682863"/>
            <a:ext cx="5812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681216" y="370711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(5.5)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1072" y="3822014"/>
            <a:ext cx="4939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ꢀ</a:t>
            </a:r>
            <a:r>
              <a:rPr sz="1000" spc="13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ꢇꢀ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44066" y="3822014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ꢄꢅ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73556" y="387109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94536" y="3871092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ꢈ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3973814"/>
            <a:ext cx="29802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exponential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 sides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74548" y="4304655"/>
            <a:ext cx="6924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푣</a:t>
            </a:r>
            <a:r>
              <a:rPr sz="1400" spc="4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58900" y="4390466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11300" y="4423994"/>
            <a:ext cx="164596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OSQGNG+Cambria Math"/>
                <a:cs typeface="OSQGNG+Cambria Math"/>
              </a:rPr>
              <a:t> 푒</a:t>
            </a:r>
            <a:r>
              <a:rPr sz="1500" spc="25" baseline="36857">
                <a:solidFill>
                  <a:srgbClr val="000000"/>
                </a:solidFill>
                <a:latin typeface="OSQGNG+Cambria Math"/>
                <a:cs typeface="OSQGNG+Cambria Math"/>
              </a:rPr>
              <a:t>ꢇꢂ/휏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,</a:t>
            </a:r>
            <a:r>
              <a:rPr sz="1400" spc="1552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ꢉ</a:t>
            </a:r>
            <a:r>
              <a:rPr sz="1400" spc="9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4559646"/>
            <a:ext cx="759534" cy="500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  <a:r>
              <a:rPr sz="1500" spc="41" baseline="-2057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92428" y="4644974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4919294"/>
            <a:ext cx="199870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푣</a:t>
            </a:r>
            <a:r>
              <a:rPr sz="1400" spc="4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31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(푉</a:t>
            </a:r>
            <a:r>
              <a:rPr sz="1400" spc="4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-6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OSQGNG+Cambria Math"/>
                <a:cs typeface="OSQGNG+Cambria Math"/>
              </a:rPr>
              <a:t>)푒</a:t>
            </a:r>
            <a:r>
              <a:rPr sz="1500" baseline="36857">
                <a:solidFill>
                  <a:srgbClr val="000000"/>
                </a:solidFill>
                <a:latin typeface="OSQGNG+Cambria Math"/>
                <a:cs typeface="OSQGNG+Cambria Math"/>
              </a:rPr>
              <a:t>ꢇꢂ/휏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25372" y="502140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88617" y="50214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751329" y="502140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60370" y="5296032"/>
            <a:ext cx="207791" cy="4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ꢊ</a:t>
            </a:r>
          </a:p>
          <a:p>
            <a:pPr marL="0" marR="0">
              <a:lnSpc>
                <a:spcPts val="937"/>
              </a:lnSpc>
              <a:spcBef>
                <a:spcPts val="153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OSQGNG+Cambria Math"/>
                <a:cs typeface="OSQGNG+Cambria Math"/>
              </a:rPr>
              <a:t>ꢋ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368930" y="5347538"/>
            <a:ext cx="2825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ꢇ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681216" y="5349986"/>
            <a:ext cx="609052" cy="1203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(5.6)</a:t>
            </a:r>
          </a:p>
          <a:p>
            <a:pPr marL="0" marR="0">
              <a:lnSpc>
                <a:spcPts val="1554"/>
              </a:lnSpc>
              <a:spcBef>
                <a:spcPts val="42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(5.7)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5379075"/>
            <a:ext cx="2967503" cy="68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OSQGNG+Cambria Math"/>
                <a:cs typeface="OSQGNG+Cambria Math"/>
              </a:rPr>
              <a:t>푣(푡)</a:t>
            </a:r>
            <a:r>
              <a:rPr sz="1400" spc="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23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+ (푉</a:t>
            </a:r>
            <a:r>
              <a:rPr sz="1400" spc="4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-64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)푒</a:t>
            </a:r>
            <a:r>
              <a:rPr sz="1400" spc="969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,</a:t>
            </a:r>
            <a:r>
              <a:rPr sz="1400" spc="9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  <a:r>
              <a:rPr sz="1400" spc="99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</a:p>
          <a:p>
            <a:pPr marL="0" marR="0">
              <a:lnSpc>
                <a:spcPts val="1554"/>
              </a:lnSpc>
              <a:spcBef>
                <a:spcPts val="2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18513" y="547098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761998" y="54709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124710" y="547098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72260" y="5931017"/>
            <a:ext cx="4708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,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794126" y="5931017"/>
            <a:ext cx="671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259128" y="60168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7116" y="6065129"/>
            <a:ext cx="892306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OSQGNG+Cambria Math"/>
                <a:cs typeface="OSQGNG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{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72260" y="6163132"/>
            <a:ext cx="233095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23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+ (푉</a:t>
            </a:r>
            <a:r>
              <a:rPr sz="1400" spc="44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푉</a:t>
            </a:r>
            <a:r>
              <a:rPr sz="1400" spc="-6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 spc="41">
                <a:solidFill>
                  <a:srgbClr val="000000"/>
                </a:solidFill>
                <a:latin typeface="OSQGNG+Cambria Math"/>
                <a:cs typeface="OSQGNG+Cambria Math"/>
              </a:rPr>
              <a:t>)푒</a:t>
            </a:r>
            <a:r>
              <a:rPr sz="1500" spc="25" baseline="36857">
                <a:solidFill>
                  <a:srgbClr val="000000"/>
                </a:solidFill>
                <a:latin typeface="OSQGNG+Cambria Math"/>
                <a:cs typeface="OSQGNG+Cambria Math"/>
              </a:rPr>
              <a:t>ꢇꢂ/휏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,</a:t>
            </a:r>
            <a:r>
              <a:rPr sz="1400" spc="1085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242364" y="6265240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685798" y="62652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048510" y="6265240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6418697"/>
            <a:ext cx="7453950" cy="96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complete</a:t>
            </a:r>
            <a:r>
              <a:rPr sz="1400" i="1" spc="2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 i="1" spc="3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total</a:t>
            </a:r>
            <a:r>
              <a:rPr sz="1400" i="1" spc="29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response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  <a:r>
              <a:rPr sz="1400" spc="372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</a:t>
            </a:r>
          </a:p>
          <a:p>
            <a:pPr marL="0" marR="0">
              <a:lnSpc>
                <a:spcPts val="1554"/>
              </a:lnSpc>
              <a:spcBef>
                <a:spcPts val="2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charged.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“complete”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little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later.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31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858002" y="6990665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248146" y="69906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41019" y="7145645"/>
            <a:ext cx="7134780" cy="1188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OSQGNG+Cambria Math"/>
                <a:cs typeface="OSQGNG+Cambria Math"/>
              </a:rPr>
              <a:t>푣(푡)</a:t>
            </a:r>
            <a:r>
              <a:rPr sz="1400" spc="2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shown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1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we assume that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uncharged initially, we set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OSQGNG+Cambria Math"/>
                <a:cs typeface="OSQGNG+Cambria Math"/>
              </a:rPr>
              <a:t>ꢃ</a:t>
            </a:r>
            <a:r>
              <a:rPr sz="1500" spc="122" baseline="-2057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  <a:r>
              <a:rPr sz="1400" spc="3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(5.7) so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625144" marR="0">
              <a:lnSpc>
                <a:spcPts val="1645"/>
              </a:lnSpc>
              <a:spcBef>
                <a:spcPts val="94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ꢆ,</a:t>
            </a:r>
            <a:r>
              <a:rPr sz="1400" spc="836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1019" y="7986893"/>
            <a:ext cx="892306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OSQGNG+Cambria Math"/>
                <a:cs typeface="OSQGNG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{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681216" y="7994380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(5.8)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166164" y="8077276"/>
            <a:ext cx="1909573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24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500" spc="80" baseline="-224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(1</a:t>
            </a:r>
            <a:r>
              <a:rPr sz="1400" spc="-21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− </a:t>
            </a:r>
            <a:r>
              <a:rPr sz="1400" spc="85">
                <a:solidFill>
                  <a:srgbClr val="000000"/>
                </a:solidFill>
                <a:latin typeface="OSQGNG+Cambria Math"/>
                <a:cs typeface="OSQGN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OSQGNG+Cambria Math"/>
                <a:cs typeface="OSQGNG+Cambria Math"/>
              </a:rPr>
              <a:t>ꢇꢂ/휏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)</a:t>
            </a:r>
            <a:r>
              <a:rPr sz="1400" spc="14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,</a:t>
            </a:r>
            <a:r>
              <a:rPr sz="1400" spc="1072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ꢆ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1019" y="8305657"/>
            <a:ext cx="30012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written alternatively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41019" y="8658301"/>
            <a:ext cx="215039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OSQGNG+Cambria Math"/>
                <a:cs typeface="OSQGNG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푉</a:t>
            </a:r>
            <a:r>
              <a:rPr sz="1400" spc="-68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(1 − </a:t>
            </a:r>
            <a:r>
              <a:rPr sz="1400" spc="85">
                <a:solidFill>
                  <a:srgbClr val="000000"/>
                </a:solidFill>
                <a:latin typeface="OSQGNG+Cambria Math"/>
                <a:cs typeface="OSQGN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OSQGNG+Cambria Math"/>
                <a:cs typeface="OSQGNG+Cambria Math"/>
              </a:rPr>
              <a:t>ꢇꢂ/휏</a:t>
            </a:r>
            <a:r>
              <a:rPr sz="1400" spc="15">
                <a:solidFill>
                  <a:srgbClr val="000000"/>
                </a:solidFill>
                <a:latin typeface="OSQGNG+Cambria Math"/>
                <a:cs typeface="OSQGNG+Cambria Math"/>
              </a:rPr>
              <a:t>)푢(푡)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681216" y="867598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(5.9)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167688" y="8760410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푠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8880338"/>
            <a:ext cx="74567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푅퐶</a:t>
            </a:r>
            <a:r>
              <a:rPr sz="1400" spc="467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746747" y="9110929"/>
            <a:ext cx="41958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ꢅꢍꢁ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1019" y="9166850"/>
            <a:ext cx="70809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uncharged.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(5.8)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OSQGNG+Cambria Math"/>
                <a:cs typeface="OSQGNG+Cambria Math"/>
              </a:rPr>
              <a:t>ꢌ(푡)</a:t>
            </a:r>
            <a:r>
              <a:rPr sz="1400" spc="56">
                <a:solidFill>
                  <a:srgbClr val="000000"/>
                </a:solidFill>
                <a:latin typeface="OSQGNG+Cambria Math"/>
                <a:cs typeface="OSQGNG+Cambria Math"/>
              </a:rPr>
              <a:t> </a:t>
            </a:r>
            <a:r>
              <a:rPr sz="1400">
                <a:solidFill>
                  <a:srgbClr val="000000"/>
                </a:solidFill>
                <a:latin typeface="OSQGNG+Cambria Math"/>
                <a:cs typeface="OSQGNG+Cambria Math"/>
              </a:rPr>
              <a:t>=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979919" y="9177385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792468" y="9305951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SQGNG+Cambria Math"/>
                <a:cs typeface="OSQGNG+Cambria Math"/>
              </a:rPr>
              <a:t>ꢍꢂ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1019" y="9463846"/>
            <a:ext cx="7748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476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2019-10-29T09:51:19Z</dcterms:modified>
</cp:coreProperties>
</file>